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87" r:id="rId1"/>
    <p:sldMasterId id="2147483699" r:id="rId2"/>
  </p:sldMasterIdLst>
  <p:notesMasterIdLst>
    <p:notesMasterId r:id="rId11"/>
  </p:notesMasterIdLst>
  <p:sldIdLst>
    <p:sldId id="442" r:id="rId3"/>
    <p:sldId id="443" r:id="rId4"/>
    <p:sldId id="429" r:id="rId5"/>
    <p:sldId id="445" r:id="rId6"/>
    <p:sldId id="447" r:id="rId7"/>
    <p:sldId id="446" r:id="rId8"/>
    <p:sldId id="330" r:id="rId9"/>
    <p:sldId id="337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339966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296" autoAdjust="0"/>
    <p:restoredTop sz="94660"/>
  </p:normalViewPr>
  <p:slideViewPr>
    <p:cSldViewPr>
      <p:cViewPr varScale="1">
        <p:scale>
          <a:sx n="52" d="100"/>
          <a:sy n="52" d="100"/>
        </p:scale>
        <p:origin x="96" y="4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606"/>
    </p:cViewPr>
  </p:sorterViewPr>
  <p:notesViewPr>
    <p:cSldViewPr>
      <p:cViewPr varScale="1">
        <p:scale>
          <a:sx n="39" d="100"/>
          <a:sy n="39" d="100"/>
        </p:scale>
        <p:origin x="-1500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ru-RU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endParaRPr lang="ru-RU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Щелчок правит 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ru-RU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1B941E40-3B07-4725-9399-B2F85FF53E1B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5762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245763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64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65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66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/>
              <a:ahLst/>
              <a:cxnLst>
                <a:cxn ang="0">
                  <a:pos x="1722" y="66"/>
                </a:cxn>
                <a:cxn ang="0">
                  <a:pos x="1722" y="60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1722" y="66"/>
                </a:cxn>
                <a:cxn ang="0">
                  <a:pos x="1722" y="66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67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45768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/>
              <a:ahLst/>
              <a:cxnLst>
                <a:cxn ang="0">
                  <a:pos x="975" y="48"/>
                </a:cxn>
                <a:cxn ang="0">
                  <a:pos x="975" y="0"/>
                </a:cxn>
                <a:cxn ang="0">
                  <a:pos x="0" y="24"/>
                </a:cxn>
                <a:cxn ang="0">
                  <a:pos x="0" y="101"/>
                </a:cxn>
                <a:cxn ang="0">
                  <a:pos x="975" y="48"/>
                </a:cxn>
                <a:cxn ang="0">
                  <a:pos x="975" y="48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69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/>
              <a:ahLst/>
              <a:cxnLst>
                <a:cxn ang="0">
                  <a:pos x="2141" y="0"/>
                </a:cxn>
                <a:cxn ang="0">
                  <a:pos x="0" y="156"/>
                </a:cxn>
                <a:cxn ang="0">
                  <a:pos x="0" y="198"/>
                </a:cxn>
                <a:cxn ang="0">
                  <a:pos x="2141" y="0"/>
                </a:cxn>
                <a:cxn ang="0">
                  <a:pos x="2141" y="0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0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1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/>
              <a:ahLst/>
              <a:cxnLst>
                <a:cxn ang="0">
                  <a:pos x="2182" y="276"/>
                </a:cxn>
                <a:cxn ang="0">
                  <a:pos x="2517" y="204"/>
                </a:cxn>
                <a:cxn ang="0">
                  <a:pos x="2260" y="0"/>
                </a:cxn>
                <a:cxn ang="0">
                  <a:pos x="0" y="276"/>
                </a:cxn>
                <a:cxn ang="0">
                  <a:pos x="2182" y="276"/>
                </a:cxn>
                <a:cxn ang="0">
                  <a:pos x="2182" y="276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2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3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/>
              <a:ahLst/>
              <a:cxnLst>
                <a:cxn ang="0">
                  <a:pos x="729" y="240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729" y="240"/>
                </a:cxn>
                <a:cxn ang="0">
                  <a:pos x="729" y="240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4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5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/>
              <a:ahLst/>
              <a:cxnLst>
                <a:cxn ang="0">
                  <a:pos x="729" y="318"/>
                </a:cxn>
                <a:cxn ang="0">
                  <a:pos x="729" y="312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729" y="318"/>
                </a:cxn>
                <a:cxn ang="0">
                  <a:pos x="729" y="318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6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7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8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9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/>
              <a:ahLst/>
              <a:cxnLst>
                <a:cxn ang="0">
                  <a:pos x="281" y="335"/>
                </a:cxn>
                <a:cxn ang="0">
                  <a:pos x="281" y="173"/>
                </a:cxn>
                <a:cxn ang="0">
                  <a:pos x="96" y="0"/>
                </a:cxn>
                <a:cxn ang="0">
                  <a:pos x="0" y="90"/>
                </a:cxn>
                <a:cxn ang="0">
                  <a:pos x="281" y="335"/>
                </a:cxn>
                <a:cxn ang="0">
                  <a:pos x="281" y="335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80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81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/>
              <a:ahLst/>
              <a:cxnLst>
                <a:cxn ang="0">
                  <a:pos x="132" y="13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32" y="132"/>
                </a:cxn>
                <a:cxn ang="0">
                  <a:pos x="132" y="132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82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83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45784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85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/>
              <a:ahLst/>
              <a:cxnLst>
                <a:cxn ang="0">
                  <a:pos x="155" y="516"/>
                </a:cxn>
                <a:cxn ang="0">
                  <a:pos x="155" y="204"/>
                </a:cxn>
                <a:cxn ang="0">
                  <a:pos x="77" y="0"/>
                </a:cxn>
                <a:cxn ang="0">
                  <a:pos x="0" y="192"/>
                </a:cxn>
                <a:cxn ang="0">
                  <a:pos x="155" y="516"/>
                </a:cxn>
                <a:cxn ang="0">
                  <a:pos x="155" y="516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86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87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88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60" y="312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0" y="144"/>
                </a:cxn>
                <a:cxn ang="0">
                  <a:pos x="0" y="144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89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90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6" y="6"/>
                </a:cxn>
                <a:cxn ang="0">
                  <a:pos x="6" y="6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91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92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93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94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95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96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97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98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245799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245800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5801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245802" name="Rectangle 4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600200"/>
            <a:ext cx="8229600" cy="18288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245803" name="Rectangle 4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600"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245804" name="Rectangle 4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245805" name="Rectangle 4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245806" name="Rectangle 4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B57DB68B-7AC0-4949-A614-FF6F1A9E7D6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48A0F3-D1A7-44F4-94B8-E666FBF2D89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8DF7A7-2053-4E50-89A6-64F34A64096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19.04.2020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10280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19.04.2020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518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19.04.2020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48178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19.04.2020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13892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19.04.2020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55369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19.04.2020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090248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19.04.2020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154966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19.04.2020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9966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D73CB1-B60F-4DFB-B9F3-408DB3D2665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19.04.2020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909106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19.04.2020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253132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19.04.2020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672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5716AD-5D68-4164-AB86-9DBFE302BD5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F92B75-47A3-4868-AEE3-512BA6103AE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24CD66-755E-49C4-9EA2-C90F324A349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2D240C-4306-47DF-8D06-D43ABFA36C6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98D160-978F-4121-BBE3-910CA950FAD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696B1D-DA42-4BF1-9561-8B6D7A80508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AD10DB-8C4A-4D79-812E-F61FBD61E29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4738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244739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40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41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42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/>
              <a:ahLst/>
              <a:cxnLst>
                <a:cxn ang="0">
                  <a:pos x="1722" y="66"/>
                </a:cxn>
                <a:cxn ang="0">
                  <a:pos x="1722" y="60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1722" y="66"/>
                </a:cxn>
                <a:cxn ang="0">
                  <a:pos x="1722" y="66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43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44744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/>
              <a:ahLst/>
              <a:cxnLst>
                <a:cxn ang="0">
                  <a:pos x="975" y="48"/>
                </a:cxn>
                <a:cxn ang="0">
                  <a:pos x="975" y="0"/>
                </a:cxn>
                <a:cxn ang="0">
                  <a:pos x="0" y="24"/>
                </a:cxn>
                <a:cxn ang="0">
                  <a:pos x="0" y="101"/>
                </a:cxn>
                <a:cxn ang="0">
                  <a:pos x="975" y="48"/>
                </a:cxn>
                <a:cxn ang="0">
                  <a:pos x="975" y="48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45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/>
              <a:ahLst/>
              <a:cxnLst>
                <a:cxn ang="0">
                  <a:pos x="2141" y="0"/>
                </a:cxn>
                <a:cxn ang="0">
                  <a:pos x="0" y="156"/>
                </a:cxn>
                <a:cxn ang="0">
                  <a:pos x="0" y="198"/>
                </a:cxn>
                <a:cxn ang="0">
                  <a:pos x="2141" y="0"/>
                </a:cxn>
                <a:cxn ang="0">
                  <a:pos x="2141" y="0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46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47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/>
              <a:ahLst/>
              <a:cxnLst>
                <a:cxn ang="0">
                  <a:pos x="2182" y="276"/>
                </a:cxn>
                <a:cxn ang="0">
                  <a:pos x="2517" y="204"/>
                </a:cxn>
                <a:cxn ang="0">
                  <a:pos x="2260" y="0"/>
                </a:cxn>
                <a:cxn ang="0">
                  <a:pos x="0" y="276"/>
                </a:cxn>
                <a:cxn ang="0">
                  <a:pos x="2182" y="276"/>
                </a:cxn>
                <a:cxn ang="0">
                  <a:pos x="2182" y="276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48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49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/>
              <a:ahLst/>
              <a:cxnLst>
                <a:cxn ang="0">
                  <a:pos x="729" y="240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729" y="240"/>
                </a:cxn>
                <a:cxn ang="0">
                  <a:pos x="729" y="240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0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1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/>
              <a:ahLst/>
              <a:cxnLst>
                <a:cxn ang="0">
                  <a:pos x="729" y="318"/>
                </a:cxn>
                <a:cxn ang="0">
                  <a:pos x="729" y="312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729" y="318"/>
                </a:cxn>
                <a:cxn ang="0">
                  <a:pos x="729" y="318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2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3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4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5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/>
              <a:ahLst/>
              <a:cxnLst>
                <a:cxn ang="0">
                  <a:pos x="281" y="335"/>
                </a:cxn>
                <a:cxn ang="0">
                  <a:pos x="281" y="173"/>
                </a:cxn>
                <a:cxn ang="0">
                  <a:pos x="96" y="0"/>
                </a:cxn>
                <a:cxn ang="0">
                  <a:pos x="0" y="90"/>
                </a:cxn>
                <a:cxn ang="0">
                  <a:pos x="281" y="335"/>
                </a:cxn>
                <a:cxn ang="0">
                  <a:pos x="281" y="335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6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7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/>
              <a:ahLst/>
              <a:cxnLst>
                <a:cxn ang="0">
                  <a:pos x="132" y="13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32" y="132"/>
                </a:cxn>
                <a:cxn ang="0">
                  <a:pos x="132" y="132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8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9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44760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61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/>
              <a:ahLst/>
              <a:cxnLst>
                <a:cxn ang="0">
                  <a:pos x="155" y="516"/>
                </a:cxn>
                <a:cxn ang="0">
                  <a:pos x="155" y="204"/>
                </a:cxn>
                <a:cxn ang="0">
                  <a:pos x="77" y="0"/>
                </a:cxn>
                <a:cxn ang="0">
                  <a:pos x="0" y="192"/>
                </a:cxn>
                <a:cxn ang="0">
                  <a:pos x="155" y="516"/>
                </a:cxn>
                <a:cxn ang="0">
                  <a:pos x="155" y="516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62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63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64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60" y="312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0" y="144"/>
                </a:cxn>
                <a:cxn ang="0">
                  <a:pos x="0" y="144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65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66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6" y="6"/>
                </a:cxn>
                <a:cxn ang="0">
                  <a:pos x="6" y="6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67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68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69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70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71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72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73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74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244775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244776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4777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244778" name="Rectangle 4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244779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244780" name="Rectangle 4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244781" name="Rectangle 4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244782" name="Rectangle 4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DD414A18-0C77-48EB-8765-E64C33E3F583}" type="slidenum">
              <a:rPr lang="ru-RU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90000"/>
        <a:buFont typeface="Wingdings" pitchFamily="2" charset="2"/>
        <a:buBlip>
          <a:blip r:embed="rId13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Blip>
          <a:blip r:embed="rId14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CDC2D2-2F86-4153-B336-95AE5600FFF9}" type="datetimeFigureOut">
              <a:rPr lang="ru-RU" smtClean="0"/>
              <a:t>19.04.2020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84512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2613422"/>
            <a:ext cx="8064896" cy="1790700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Счет товаров и услуг.</a:t>
            </a:r>
            <a:endParaRPr lang="ru-RU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587836" y="929987"/>
            <a:ext cx="2441864" cy="7155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50" b="0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Лекция </a:t>
            </a:r>
            <a:r>
              <a:rPr kumimoji="0" lang="ru-RU" sz="4050" b="0" i="0" u="none" strike="noStrike" kern="1200" cap="none" spc="0" normalizeH="0" baseline="0" noProof="0" dirty="0" smtClean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6</a:t>
            </a:r>
            <a:endParaRPr kumimoji="0" lang="ru-RU" sz="4050" b="0" i="0" u="none" strike="noStrike" kern="1200" cap="none" spc="0" normalizeH="0" baseline="0" noProof="0" dirty="0">
              <a:ln>
                <a:noFill/>
              </a:ln>
              <a:solidFill>
                <a:srgbClr val="70AD47">
                  <a:lumMod val="50000"/>
                </a:srgb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70282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156188" y="1022414"/>
            <a:ext cx="6858000" cy="1189251"/>
          </a:xfrm>
        </p:spPr>
        <p:txBody>
          <a:bodyPr/>
          <a:lstStyle/>
          <a:p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 лекции: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611560" y="2564904"/>
            <a:ext cx="7776864" cy="11159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 algn="just" defTabSz="914400" rtl="0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ru-RU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Взаимосвязь </a:t>
            </a: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счетов в </a:t>
            </a:r>
            <a:r>
              <a:rPr kumimoji="0" lang="ru-RU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СНС.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Счет товаров и услуг.</a:t>
            </a: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44687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6"/>
          <p:cNvSpPr txBox="1">
            <a:spLocks noChangeArrowheads="1"/>
          </p:cNvSpPr>
          <p:nvPr/>
        </p:nvSpPr>
        <p:spPr bwMode="auto">
          <a:xfrm>
            <a:off x="106114" y="66181"/>
            <a:ext cx="8642350" cy="507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ts val="1800"/>
              </a:spcBef>
            </a:pPr>
            <a:r>
              <a:rPr lang="ru-RU" sz="27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27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Взаимосвязь счетов в </a:t>
            </a:r>
            <a:r>
              <a:rPr lang="ru-RU" sz="27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СНС</a:t>
            </a:r>
            <a:r>
              <a:rPr lang="ru-RU" sz="27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0081045"/>
              </p:ext>
            </p:extLst>
          </p:nvPr>
        </p:nvGraphicFramePr>
        <p:xfrm>
          <a:off x="395536" y="1299164"/>
          <a:ext cx="8496944" cy="5442204"/>
        </p:xfrm>
        <a:graphic>
          <a:graphicData uri="http://schemas.openxmlformats.org/drawingml/2006/table">
            <a:tbl>
              <a:tblPr firstRow="1" firstCol="1" bandRow="1"/>
              <a:tblGrid>
                <a:gridCol w="4248472">
                  <a:extLst>
                    <a:ext uri="{9D8B030D-6E8A-4147-A177-3AD203B41FA5}">
                      <a16:colId xmlns:a16="http://schemas.microsoft.com/office/drawing/2014/main" val="3947059133"/>
                    </a:ext>
                  </a:extLst>
                </a:gridCol>
                <a:gridCol w="4248472">
                  <a:extLst>
                    <a:ext uri="{9D8B030D-6E8A-4147-A177-3AD203B41FA5}">
                      <a16:colId xmlns:a16="http://schemas.microsoft.com/office/drawing/2014/main" val="2529093280"/>
                    </a:ext>
                  </a:extLst>
                </a:gridCol>
              </a:tblGrid>
              <a:tr h="1144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kern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ИСПОЛЬЗОВАНИЕ</a:t>
                      </a:r>
                      <a:endParaRPr lang="ru-RU" sz="18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468" marR="304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kern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РЕСУРСЫ</a:t>
                      </a:r>
                      <a:endParaRPr lang="ru-RU" sz="18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468" marR="304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7920645"/>
                  </a:ext>
                </a:extLst>
              </a:tr>
              <a:tr h="122504">
                <a:tc gridSpan="2">
                  <a:txBody>
                    <a:bodyPr/>
                    <a:lstStyle/>
                    <a:p>
                      <a:pPr indent="449580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 Счет производства</a:t>
                      </a:r>
                      <a:endParaRPr lang="ru-RU" sz="18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468" marR="304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6467202"/>
                  </a:ext>
                </a:extLst>
              </a:tr>
              <a:tr h="1144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Промежуточное потребление</a:t>
                      </a:r>
                      <a:endParaRPr lang="ru-RU" sz="18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468" marR="304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Выпуск товаров и услуг в основных ценах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Чистые налоги на продукты</a:t>
                      </a:r>
                    </a:p>
                  </a:txBody>
                  <a:tcPr marL="30468" marR="304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9503969"/>
                  </a:ext>
                </a:extLst>
              </a:tr>
              <a:tr h="25301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kern="12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Валовой внутренний продукт (ВВП) в рыночных ценах</a:t>
                      </a:r>
                      <a:endParaRPr lang="ru-RU" sz="18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468" marR="304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8787555"/>
                  </a:ext>
                </a:extLst>
              </a:tr>
              <a:tr h="122504">
                <a:tc gridSpan="2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 Счет образования доходов</a:t>
                      </a:r>
                      <a:endParaRPr lang="ru-RU" sz="18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468" marR="304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4762935"/>
                  </a:ext>
                </a:extLst>
              </a:tr>
              <a:tr h="34348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Заработная плата наемных работников</a:t>
                      </a:r>
                      <a:br>
                        <a:rPr lang="ru-RU" sz="1800" kern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800" kern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Налоги на производство и импорт</a:t>
                      </a:r>
                      <a:endParaRPr lang="ru-RU" sz="18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468" marR="304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ВВП в рыночных ценах</a:t>
                      </a: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Субсидии на производство и импорт</a:t>
                      </a:r>
                    </a:p>
                  </a:txBody>
                  <a:tcPr marL="30468" marR="304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91781462"/>
                  </a:ext>
                </a:extLst>
              </a:tr>
              <a:tr h="1144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kern="12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Валовая прибыль экономики</a:t>
                      </a:r>
                      <a:endParaRPr lang="ru-RU" sz="18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468" marR="304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3802844"/>
                  </a:ext>
                </a:extLst>
              </a:tr>
              <a:tr h="122504">
                <a:tc gridSpan="2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 Счет распределения первичных доходов</a:t>
                      </a:r>
                      <a:endParaRPr lang="ru-RU" sz="18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468" marR="304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6831153"/>
                  </a:ext>
                </a:extLst>
              </a:tr>
              <a:tr h="2450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Доходы от собственности переданные</a:t>
                      </a:r>
                    </a:p>
                  </a:txBody>
                  <a:tcPr marL="30468" marR="304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Валовая прибыль экономики</a:t>
                      </a:r>
                      <a:endParaRPr lang="ru-RU" sz="18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Заработная плата наемных работников</a:t>
                      </a:r>
                      <a:b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Чистые налоги на производство и на импорт</a:t>
                      </a:r>
                      <a:b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Доходы от собственности полученные </a:t>
                      </a:r>
                    </a:p>
                  </a:txBody>
                  <a:tcPr marL="30468" marR="304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6824217"/>
                  </a:ext>
                </a:extLst>
              </a:tr>
              <a:tr h="61251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Сальдо первичных доходов (валовое) / Валовой национальный доход</a:t>
                      </a:r>
                    </a:p>
                  </a:txBody>
                  <a:tcPr marL="30468" marR="304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4312129"/>
                  </a:ext>
                </a:extLst>
              </a:tr>
              <a:tr h="122504">
                <a:tc gridSpan="2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 Счет вторичного распределения доходов</a:t>
                      </a:r>
                      <a:endParaRPr lang="ru-RU" sz="18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468" marR="304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4861743"/>
                  </a:ext>
                </a:extLst>
              </a:tr>
              <a:tr h="12250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Текущие трансферты переданные</a:t>
                      </a:r>
                    </a:p>
                  </a:txBody>
                  <a:tcPr marL="30468" marR="304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Сальдо первичных доходов (валовое) / Валовой национальный доход</a:t>
                      </a:r>
                      <a:br>
                        <a:rPr lang="ru-RU" sz="18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Текущие трансферты полученные</a:t>
                      </a:r>
                    </a:p>
                  </a:txBody>
                  <a:tcPr marL="30468" marR="304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9524006"/>
                  </a:ext>
                </a:extLst>
              </a:tr>
              <a:tr h="3675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Валовой национальный располагаемый доход</a:t>
                      </a:r>
                    </a:p>
                  </a:txBody>
                  <a:tcPr marL="30468" marR="304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3961420"/>
                  </a:ext>
                </a:extLst>
              </a:tr>
            </a:tbl>
          </a:graphicData>
        </a:graphic>
      </p:graphicFrame>
      <p:cxnSp>
        <p:nvCxnSpPr>
          <p:cNvPr id="7" name="Прямая со стрелкой 6"/>
          <p:cNvCxnSpPr/>
          <p:nvPr/>
        </p:nvCxnSpPr>
        <p:spPr>
          <a:xfrm>
            <a:off x="3059832" y="2132856"/>
            <a:ext cx="1656184" cy="504056"/>
          </a:xfrm>
          <a:prstGeom prst="straightConnector1">
            <a:avLst/>
          </a:prstGeom>
          <a:ln w="2222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3059832" y="3429000"/>
            <a:ext cx="1587268" cy="440116"/>
          </a:xfrm>
          <a:prstGeom prst="straightConnector1">
            <a:avLst/>
          </a:prstGeom>
          <a:ln w="2222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2483768" y="4584786"/>
            <a:ext cx="2232248" cy="1004454"/>
          </a:xfrm>
          <a:prstGeom prst="straightConnector1">
            <a:avLst/>
          </a:prstGeom>
          <a:ln w="2222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 Box 6"/>
          <p:cNvSpPr txBox="1">
            <a:spLocks noChangeArrowheads="1"/>
          </p:cNvSpPr>
          <p:nvPr/>
        </p:nvSpPr>
        <p:spPr bwMode="auto">
          <a:xfrm>
            <a:off x="250130" y="476672"/>
            <a:ext cx="864235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ts val="1800"/>
              </a:spcBef>
            </a:pPr>
            <a:r>
              <a:rPr lang="ru-RU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Счета в СНС взаимосвязаны между собой через балансирующие статьи. Такая взаимосвязь схематично представлена в таблице.</a:t>
            </a:r>
            <a:endParaRPr lang="ru-RU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2765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14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9840570"/>
              </p:ext>
            </p:extLst>
          </p:nvPr>
        </p:nvGraphicFramePr>
        <p:xfrm>
          <a:off x="395536" y="309076"/>
          <a:ext cx="8496944" cy="6144260"/>
        </p:xfrm>
        <a:graphic>
          <a:graphicData uri="http://schemas.openxmlformats.org/drawingml/2006/table">
            <a:tbl>
              <a:tblPr firstRow="1" firstCol="1" bandRow="1"/>
              <a:tblGrid>
                <a:gridCol w="4248472">
                  <a:extLst>
                    <a:ext uri="{9D8B030D-6E8A-4147-A177-3AD203B41FA5}">
                      <a16:colId xmlns:a16="http://schemas.microsoft.com/office/drawing/2014/main" val="3947059133"/>
                    </a:ext>
                  </a:extLst>
                </a:gridCol>
                <a:gridCol w="4248472">
                  <a:extLst>
                    <a:ext uri="{9D8B030D-6E8A-4147-A177-3AD203B41FA5}">
                      <a16:colId xmlns:a16="http://schemas.microsoft.com/office/drawing/2014/main" val="2529093280"/>
                    </a:ext>
                  </a:extLst>
                </a:gridCol>
              </a:tblGrid>
              <a:tr h="1144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kern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ИСПОЛЬЗОВАНИЕ</a:t>
                      </a:r>
                      <a:endParaRPr lang="ru-RU" sz="18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468" marR="304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kern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РЕСУРСЫ</a:t>
                      </a:r>
                      <a:endParaRPr lang="ru-RU" sz="18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468" marR="304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7920645"/>
                  </a:ext>
                </a:extLst>
              </a:tr>
              <a:tr h="122504">
                <a:tc gridSpan="2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 Счет вторичного распределения доходов</a:t>
                      </a:r>
                      <a:endParaRPr lang="ru-RU" sz="18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468" marR="304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4861743"/>
                  </a:ext>
                </a:extLst>
              </a:tr>
              <a:tr h="12250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Текущие трансферты переданные</a:t>
                      </a:r>
                    </a:p>
                  </a:txBody>
                  <a:tcPr marL="30468" marR="304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Сальдо первичных доходов (валовое) / Валовой национальный доход</a:t>
                      </a:r>
                      <a:br>
                        <a:rPr lang="ru-RU" sz="18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Текущие трансферты полученные</a:t>
                      </a:r>
                    </a:p>
                  </a:txBody>
                  <a:tcPr marL="30468" marR="304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9524006"/>
                  </a:ext>
                </a:extLst>
              </a:tr>
              <a:tr h="3675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Валовой национальный располагаемый доход</a:t>
                      </a:r>
                    </a:p>
                  </a:txBody>
                  <a:tcPr marL="30468" marR="304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3961420"/>
                  </a:ext>
                </a:extLst>
              </a:tr>
              <a:tr h="122504">
                <a:tc gridSpan="2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 Счет использования располагаемого дохода</a:t>
                      </a:r>
                      <a:endParaRPr lang="ru-RU" sz="18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468" marR="304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7303848"/>
                  </a:ext>
                </a:extLst>
              </a:tr>
              <a:tr h="61251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Расходы на конечное потребление: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домашних хозяйств</a:t>
                      </a:r>
                      <a:b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государственный учреждений</a:t>
                      </a:r>
                      <a:b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НКО, обслуживающих домашние хозяйства</a:t>
                      </a:r>
                    </a:p>
                  </a:txBody>
                  <a:tcPr marL="30468" marR="304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Валовой национальный располагаемый доход</a:t>
                      </a:r>
                    </a:p>
                  </a:txBody>
                  <a:tcPr marL="30468" marR="304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48913103"/>
                  </a:ext>
                </a:extLst>
              </a:tr>
              <a:tr h="12250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Валовое национальное сбережение</a:t>
                      </a:r>
                    </a:p>
                  </a:txBody>
                  <a:tcPr marL="30468" marR="304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1239788"/>
                  </a:ext>
                </a:extLst>
              </a:tr>
              <a:tr h="122504">
                <a:tc gridSpan="2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 Счет операций с капиталом</a:t>
                      </a:r>
                      <a:endParaRPr lang="ru-RU" sz="18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468" marR="304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0497210"/>
                  </a:ext>
                </a:extLst>
              </a:tr>
              <a:tr h="9800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Капитальные трансферты переданные</a:t>
                      </a:r>
                      <a:b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Валовое накопление основного капитала</a:t>
                      </a:r>
                      <a:b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Изменение запасов материальных оборотных средств</a:t>
                      </a:r>
                      <a:b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Чистое приобретение ценностей</a:t>
                      </a:r>
                      <a:b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Потребление основного капитала</a:t>
                      </a:r>
                    </a:p>
                  </a:txBody>
                  <a:tcPr marL="30468" marR="304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Валовое национальное сбережение</a:t>
                      </a: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Капитальные трансферты полученные</a:t>
                      </a:r>
                    </a:p>
                  </a:txBody>
                  <a:tcPr marL="30468" marR="304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6564773"/>
                  </a:ext>
                </a:extLst>
              </a:tr>
              <a:tr h="2450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Чистое кредитование (+) или чистое заимствование (-)</a:t>
                      </a:r>
                    </a:p>
                  </a:txBody>
                  <a:tcPr marL="30468" marR="304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0371883"/>
                  </a:ext>
                </a:extLst>
              </a:tr>
            </a:tbl>
          </a:graphicData>
        </a:graphic>
      </p:graphicFrame>
      <p:cxnSp>
        <p:nvCxnSpPr>
          <p:cNvPr id="7" name="Прямая со стрелкой 6"/>
          <p:cNvCxnSpPr/>
          <p:nvPr/>
        </p:nvCxnSpPr>
        <p:spPr>
          <a:xfrm>
            <a:off x="2860754" y="1556792"/>
            <a:ext cx="1656184" cy="504056"/>
          </a:xfrm>
          <a:prstGeom prst="straightConnector1">
            <a:avLst/>
          </a:prstGeom>
          <a:ln w="2222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>
            <a:off x="3203848" y="3645024"/>
            <a:ext cx="1313090" cy="462340"/>
          </a:xfrm>
          <a:prstGeom prst="straightConnector1">
            <a:avLst/>
          </a:prstGeom>
          <a:ln w="2222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154448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5831723"/>
              </p:ext>
            </p:extLst>
          </p:nvPr>
        </p:nvGraphicFramePr>
        <p:xfrm>
          <a:off x="251520" y="188640"/>
          <a:ext cx="8496944" cy="4104926"/>
        </p:xfrm>
        <a:graphic>
          <a:graphicData uri="http://schemas.openxmlformats.org/drawingml/2006/table">
            <a:tbl>
              <a:tblPr firstRow="1" firstCol="1" bandRow="1"/>
              <a:tblGrid>
                <a:gridCol w="4248472">
                  <a:extLst>
                    <a:ext uri="{9D8B030D-6E8A-4147-A177-3AD203B41FA5}">
                      <a16:colId xmlns:a16="http://schemas.microsoft.com/office/drawing/2014/main" val="3947059133"/>
                    </a:ext>
                  </a:extLst>
                </a:gridCol>
                <a:gridCol w="4248472">
                  <a:extLst>
                    <a:ext uri="{9D8B030D-6E8A-4147-A177-3AD203B41FA5}">
                      <a16:colId xmlns:a16="http://schemas.microsoft.com/office/drawing/2014/main" val="2529093280"/>
                    </a:ext>
                  </a:extLst>
                </a:gridCol>
              </a:tblGrid>
              <a:tr h="1144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kern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ИСПОЛЬЗОВАНИЕ</a:t>
                      </a:r>
                      <a:endParaRPr lang="ru-RU" sz="18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468" marR="304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kern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РЕСУРСЫ</a:t>
                      </a:r>
                      <a:endParaRPr lang="ru-RU" sz="18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468" marR="304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7920645"/>
                  </a:ext>
                </a:extLst>
              </a:tr>
              <a:tr h="122504">
                <a:tc gridSpan="2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 Счет операций с капиталом</a:t>
                      </a:r>
                      <a:endParaRPr lang="ru-RU" sz="18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468" marR="304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0497210"/>
                  </a:ext>
                </a:extLst>
              </a:tr>
              <a:tr h="9800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Капитальные трансферты переданные</a:t>
                      </a:r>
                      <a:b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Валовое накопление основного капитала</a:t>
                      </a:r>
                      <a:b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Изменение запасов материальных оборотных средств</a:t>
                      </a:r>
                      <a:b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Чистое приобретение ценностей</a:t>
                      </a:r>
                      <a:b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Потребление основного капитала</a:t>
                      </a:r>
                    </a:p>
                  </a:txBody>
                  <a:tcPr marL="30468" marR="304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Валовое национальное сбережение</a:t>
                      </a: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Капитальные трансферты полученные</a:t>
                      </a:r>
                    </a:p>
                  </a:txBody>
                  <a:tcPr marL="30468" marR="304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6564773"/>
                  </a:ext>
                </a:extLst>
              </a:tr>
              <a:tr h="2450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Чистое кредитование (+) или чистое заимствование (-)</a:t>
                      </a:r>
                    </a:p>
                  </a:txBody>
                  <a:tcPr marL="30468" marR="304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0371883"/>
                  </a:ext>
                </a:extLst>
              </a:tr>
              <a:tr h="122504">
                <a:tc gridSpan="2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 Финансовый счет </a:t>
                      </a:r>
                      <a:endParaRPr lang="ru-RU" sz="18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468" marR="304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6650159"/>
                  </a:ext>
                </a:extLst>
              </a:tr>
              <a:tr h="602139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Приобретение финансовых активов</a:t>
                      </a:r>
                    </a:p>
                  </a:txBody>
                  <a:tcPr marL="30468" marR="304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Чистое кредитование (+) или чистое заимствование (-)</a:t>
                      </a:r>
                    </a:p>
                  </a:txBody>
                  <a:tcPr marL="30468" marR="304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20801622"/>
                  </a:ext>
                </a:extLst>
              </a:tr>
              <a:tr h="12250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Принятие финансовых обязательств</a:t>
                      </a:r>
                    </a:p>
                  </a:txBody>
                  <a:tcPr marL="30468" marR="304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829861"/>
                  </a:ext>
                </a:extLst>
              </a:tr>
            </a:tbl>
          </a:graphicData>
        </a:graphic>
      </p:graphicFrame>
      <p:cxnSp>
        <p:nvCxnSpPr>
          <p:cNvPr id="7" name="Прямая со стрелкой 6"/>
          <p:cNvCxnSpPr/>
          <p:nvPr/>
        </p:nvCxnSpPr>
        <p:spPr>
          <a:xfrm>
            <a:off x="2860754" y="2954766"/>
            <a:ext cx="1656184" cy="504056"/>
          </a:xfrm>
          <a:prstGeom prst="straightConnector1">
            <a:avLst/>
          </a:prstGeom>
          <a:ln w="2222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47277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6"/>
          <p:cNvSpPr txBox="1">
            <a:spLocks noChangeArrowheads="1"/>
          </p:cNvSpPr>
          <p:nvPr/>
        </p:nvSpPr>
        <p:spPr bwMode="auto">
          <a:xfrm>
            <a:off x="106114" y="66181"/>
            <a:ext cx="8642350" cy="507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ts val="1800"/>
              </a:spcBef>
            </a:pPr>
            <a:r>
              <a:rPr lang="ru-RU" sz="27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Счет товаров и услуг.</a:t>
            </a:r>
            <a:endParaRPr lang="ru-RU" sz="27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692696"/>
            <a:ext cx="8694712" cy="5847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Счет товаров и услуг играет специфическую и очень важную роль в СНС. Он является своеобразной сводной таблицей СНС. Этот счет характеризует общие ресурсы продуктов и услуг по экономике в целом, а также направления использования этих ресурсов. </a:t>
            </a:r>
          </a:p>
          <a:p>
            <a:pPr algn="just"/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Техническая роль счета товаров и услуг ‑ определение уровня сбалансированности между основными показателями СНС. </a:t>
            </a:r>
          </a:p>
          <a:p>
            <a:pPr algn="just"/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 показатели данного счета берутся из других счетов: выпуск и промежуточное потребление, налоги на продукты и импорт ‑ из счета производства; конечное потребление – из счета использования доходов; валовое накопление ‑ из счета операций с капиталом; экспорт и импорт продуктов и услуг – из </a:t>
            </a:r>
            <a:r>
              <a:rPr lang="ru-RU" sz="2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субсчета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текущих операций «Остального мира». </a:t>
            </a:r>
          </a:p>
          <a:p>
            <a:pPr algn="just"/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Сочетанием показателей разных счетов счет товаров и услуг обеспечивает информационную основу для анализа производства продуктов и услуг, объема их ресурсов с учетом внешнеторгового сальдо, а также объема и направления их использования.</a:t>
            </a:r>
            <a:endParaRPr lang="ru-RU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277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506" name="Rectangle 2"/>
          <p:cNvSpPr>
            <a:spLocks noChangeArrowheads="1"/>
          </p:cNvSpPr>
          <p:nvPr/>
        </p:nvSpPr>
        <p:spPr bwMode="auto">
          <a:xfrm>
            <a:off x="0" y="3157538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>
              <a:solidFill>
                <a:srgbClr val="002060"/>
              </a:solidFill>
            </a:endParaRPr>
          </a:p>
        </p:txBody>
      </p:sp>
      <p:sp>
        <p:nvSpPr>
          <p:cNvPr id="3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>
                <a:solidFill>
                  <a:srgbClr val="002060"/>
                </a:solidFill>
              </a:rPr>
              <a:pPr>
                <a:defRPr/>
              </a:pPr>
              <a:t>7</a:t>
            </a:fld>
            <a:endParaRPr lang="ru-RU" sz="1800" b="1" dirty="0">
              <a:solidFill>
                <a:srgbClr val="00206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3740608"/>
              </p:ext>
            </p:extLst>
          </p:nvPr>
        </p:nvGraphicFramePr>
        <p:xfrm>
          <a:off x="539552" y="2420887"/>
          <a:ext cx="7992888" cy="2614627"/>
        </p:xfrm>
        <a:graphic>
          <a:graphicData uri="http://schemas.openxmlformats.org/drawingml/2006/table">
            <a:tbl>
              <a:tblPr/>
              <a:tblGrid>
                <a:gridCol w="47957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971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1326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ИСПОЛЬЗОВАНИЕ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5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РЕСУРСЫ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5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46422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Промежуточное потребление</a:t>
                      </a:r>
                      <a:br>
                        <a:rPr lang="ru-RU" sz="2000" kern="12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+mn-cs"/>
                        </a:rPr>
                      </a:br>
                      <a:r>
                        <a:rPr lang="ru-RU" sz="2000" kern="12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Конечное потребление</a:t>
                      </a:r>
                      <a:br>
                        <a:rPr lang="ru-RU" sz="2000" kern="12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+mn-cs"/>
                        </a:rPr>
                      </a:br>
                      <a:r>
                        <a:rPr lang="ru-RU" sz="2000" kern="12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Валовое </a:t>
                      </a:r>
                      <a:r>
                        <a:rPr lang="ru-RU" sz="2000" kern="120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накопление основных фондов</a:t>
                      </a:r>
                      <a:br>
                        <a:rPr lang="ru-RU" sz="2000" kern="120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+mn-cs"/>
                        </a:rPr>
                      </a:br>
                      <a:r>
                        <a:rPr lang="ru-RU" sz="2000" kern="120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Изменение запасов материальных оборотных средств</a:t>
                      </a:r>
                      <a:r>
                        <a:rPr lang="ru-RU" sz="2000" kern="12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/>
                      </a:r>
                      <a:br>
                        <a:rPr lang="ru-RU" sz="2000" kern="12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+mn-cs"/>
                        </a:rPr>
                      </a:br>
                      <a:r>
                        <a:rPr lang="ru-RU" sz="2000" kern="120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Экспорт продуктов и </a:t>
                      </a:r>
                      <a:r>
                        <a:rPr lang="ru-RU" sz="2000" kern="12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услуг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5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Выпуск </a:t>
                      </a:r>
                      <a:r>
                        <a:rPr lang="ru-RU" sz="2000" kern="120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продуктов </a:t>
                      </a:r>
                      <a:r>
                        <a:rPr lang="ru-RU" sz="2000" kern="12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и услуг</a:t>
                      </a:r>
                      <a:br>
                        <a:rPr lang="ru-RU" sz="2000" kern="12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+mn-cs"/>
                        </a:rPr>
                      </a:br>
                      <a:r>
                        <a:rPr lang="ru-RU" sz="2000" kern="12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Импорт </a:t>
                      </a:r>
                      <a:r>
                        <a:rPr lang="ru-RU" sz="2000" kern="120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продуктов </a:t>
                      </a:r>
                      <a:r>
                        <a:rPr lang="ru-RU" sz="2000" kern="12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и </a:t>
                      </a:r>
                      <a:r>
                        <a:rPr lang="ru-RU" sz="2000" kern="120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услуг</a:t>
                      </a:r>
                    </a:p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2000" kern="120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Чистые налоги на продукты</a:t>
                      </a:r>
                    </a:p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2000" kern="120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Чистые налоги на импорт</a:t>
                      </a:r>
                      <a:endParaRPr lang="ru-RU" sz="2000" kern="12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5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2563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Статистическое расхождение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5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179387" y="1682001"/>
            <a:ext cx="878522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ru-RU" sz="2400" b="1" dirty="0" smtClean="0">
                <a:solidFill>
                  <a:srgbClr val="FF0000"/>
                </a:solidFill>
              </a:rPr>
              <a:t>Принципиальная схема счета </a:t>
            </a:r>
            <a:r>
              <a:rPr lang="ru-RU" sz="2400" b="1" dirty="0">
                <a:solidFill>
                  <a:srgbClr val="FF0000"/>
                </a:solidFill>
              </a:rPr>
              <a:t>товаров и услуг</a:t>
            </a:r>
            <a:endParaRPr lang="ru-RU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692696"/>
            <a:ext cx="8694712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Счет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товаров и услуг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содержит своих собственных показателей, кроме балансирующей статьи – «Статистическое расхождение». </a:t>
            </a:r>
            <a:endParaRPr lang="ru-RU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 показатели рассчитаны верно, то статистическое расхождение равно нулю, поскольку суммарно ресурсы должны совпадать с их использованием.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Однако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практике эти показатели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расходятся. Если статистическое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расхождение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характеризующее суммарную ошибку при построении всех счетов, 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измеренное в процентах к ВВП, слишком велико, то следует искать и исправлять ошибки. Статистическое расхождение, не превышающее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4–5 %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ВВП, свидетельствует об удовлетворительном качестве расчетов. </a:t>
            </a:r>
          </a:p>
        </p:txBody>
      </p:sp>
    </p:spTree>
    <p:extLst>
      <p:ext uri="{BB962C8B-B14F-4D97-AF65-F5344CB8AC3E}">
        <p14:creationId xmlns:p14="http://schemas.microsoft.com/office/powerpoint/2010/main" val="569147040"/>
      </p:ext>
    </p:extLst>
  </p:cSld>
  <p:clrMapOvr>
    <a:masterClrMapping/>
  </p:clrMapOvr>
</p:sld>
</file>

<file path=ppt/theme/theme1.xml><?xml version="1.0" encoding="utf-8"?>
<a:theme xmlns:a="http://schemas.openxmlformats.org/drawingml/2006/main" name="Лучи">
  <a:themeElements>
    <a:clrScheme name="Лучи 2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3366FF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Лучи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Лучи 1">
        <a:dk1>
          <a:srgbClr val="1A006C"/>
        </a:dk1>
        <a:lt1>
          <a:srgbClr val="FFFFFF"/>
        </a:lt1>
        <a:dk2>
          <a:srgbClr val="000066"/>
        </a:dk2>
        <a:lt2>
          <a:srgbClr val="CCCCFF"/>
        </a:lt2>
        <a:accent1>
          <a:srgbClr val="0099CC"/>
        </a:accent1>
        <a:accent2>
          <a:srgbClr val="6600CC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5C00B9"/>
        </a:accent6>
        <a:hlink>
          <a:srgbClr val="9999FF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2">
        <a:dk1>
          <a:srgbClr val="000080"/>
        </a:dk1>
        <a:lt1>
          <a:srgbClr val="FFFFFF"/>
        </a:lt1>
        <a:dk2>
          <a:srgbClr val="000099"/>
        </a:dk2>
        <a:lt2>
          <a:srgbClr val="FFFFFF"/>
        </a:lt2>
        <a:accent1>
          <a:srgbClr val="3366FF"/>
        </a:accent1>
        <a:accent2>
          <a:srgbClr val="7B46D0"/>
        </a:accent2>
        <a:accent3>
          <a:srgbClr val="AAAACA"/>
        </a:accent3>
        <a:accent4>
          <a:srgbClr val="DADADA"/>
        </a:accent4>
        <a:accent5>
          <a:srgbClr val="ADB8FF"/>
        </a:accent5>
        <a:accent6>
          <a:srgbClr val="6F3FBC"/>
        </a:accent6>
        <a:hlink>
          <a:srgbClr val="86D1EC"/>
        </a:hlink>
        <a:folHlink>
          <a:srgbClr val="45C9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3">
        <a:dk1>
          <a:srgbClr val="3F4873"/>
        </a:dk1>
        <a:lt1>
          <a:srgbClr val="FFFFFF"/>
        </a:lt1>
        <a:dk2>
          <a:srgbClr val="4F598D"/>
        </a:dk2>
        <a:lt2>
          <a:srgbClr val="CCECFF"/>
        </a:lt2>
        <a:accent1>
          <a:srgbClr val="0099CC"/>
        </a:accent1>
        <a:accent2>
          <a:srgbClr val="4C8470"/>
        </a:accent2>
        <a:accent3>
          <a:srgbClr val="B2B5C5"/>
        </a:accent3>
        <a:accent4>
          <a:srgbClr val="DADADA"/>
        </a:accent4>
        <a:accent5>
          <a:srgbClr val="AACAE2"/>
        </a:accent5>
        <a:accent6>
          <a:srgbClr val="447765"/>
        </a:accent6>
        <a:hlink>
          <a:srgbClr val="99CC00"/>
        </a:hlink>
        <a:folHlink>
          <a:srgbClr val="96A4C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4">
        <a:dk1>
          <a:srgbClr val="006E6B"/>
        </a:dk1>
        <a:lt1>
          <a:srgbClr val="FFFFFF"/>
        </a:lt1>
        <a:dk2>
          <a:srgbClr val="008080"/>
        </a:dk2>
        <a:lt2>
          <a:srgbClr val="E2EFCD"/>
        </a:lt2>
        <a:accent1>
          <a:srgbClr val="33CCCC"/>
        </a:accent1>
        <a:accent2>
          <a:srgbClr val="6352B8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5949A6"/>
        </a:accent6>
        <a:hlink>
          <a:srgbClr val="CCFF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5">
        <a:dk1>
          <a:srgbClr val="48562C"/>
        </a:dk1>
        <a:lt1>
          <a:srgbClr val="FFFFFF"/>
        </a:lt1>
        <a:dk2>
          <a:srgbClr val="546434"/>
        </a:dk2>
        <a:lt2>
          <a:srgbClr val="FFFFCC"/>
        </a:lt2>
        <a:accent1>
          <a:srgbClr val="7B8A6E"/>
        </a:accent1>
        <a:accent2>
          <a:srgbClr val="527C3A"/>
        </a:accent2>
        <a:accent3>
          <a:srgbClr val="B3B8AE"/>
        </a:accent3>
        <a:accent4>
          <a:srgbClr val="DADADA"/>
        </a:accent4>
        <a:accent5>
          <a:srgbClr val="BFC4BA"/>
        </a:accent5>
        <a:accent6>
          <a:srgbClr val="497034"/>
        </a:accent6>
        <a:hlink>
          <a:srgbClr val="55B55E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6">
        <a:dk1>
          <a:srgbClr val="96B29E"/>
        </a:dk1>
        <a:lt1>
          <a:srgbClr val="FFFFFF"/>
        </a:lt1>
        <a:dk2>
          <a:srgbClr val="A5BDAC"/>
        </a:dk2>
        <a:lt2>
          <a:srgbClr val="FFFFCC"/>
        </a:lt2>
        <a:accent1>
          <a:srgbClr val="4E8880"/>
        </a:accent1>
        <a:accent2>
          <a:srgbClr val="2F71B9"/>
        </a:accent2>
        <a:accent3>
          <a:srgbClr val="CFDBD2"/>
        </a:accent3>
        <a:accent4>
          <a:srgbClr val="DADADA"/>
        </a:accent4>
        <a:accent5>
          <a:srgbClr val="B2C3C0"/>
        </a:accent5>
        <a:accent6>
          <a:srgbClr val="2A66A7"/>
        </a:accent6>
        <a:hlink>
          <a:srgbClr val="9DC0E7"/>
        </a:hlink>
        <a:folHlink>
          <a:srgbClr val="54CA8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7">
        <a:dk1>
          <a:srgbClr val="D49C00"/>
        </a:dk1>
        <a:lt1>
          <a:srgbClr val="FFFFFF"/>
        </a:lt1>
        <a:dk2>
          <a:srgbClr val="CC9900"/>
        </a:dk2>
        <a:lt2>
          <a:srgbClr val="CEBD40"/>
        </a:lt2>
        <a:accent1>
          <a:srgbClr val="CC6600"/>
        </a:accent1>
        <a:accent2>
          <a:srgbClr val="808000"/>
        </a:accent2>
        <a:accent3>
          <a:srgbClr val="E2CAAA"/>
        </a:accent3>
        <a:accent4>
          <a:srgbClr val="DADADA"/>
        </a:accent4>
        <a:accent5>
          <a:srgbClr val="E2B8AA"/>
        </a:accent5>
        <a:accent6>
          <a:srgbClr val="737300"/>
        </a:accent6>
        <a:hlink>
          <a:srgbClr val="FF99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8">
        <a:dk1>
          <a:srgbClr val="881700"/>
        </a:dk1>
        <a:lt1>
          <a:srgbClr val="FAF9E6"/>
        </a:lt1>
        <a:dk2>
          <a:srgbClr val="990000"/>
        </a:dk2>
        <a:lt2>
          <a:srgbClr val="EADC78"/>
        </a:lt2>
        <a:accent1>
          <a:srgbClr val="FF6600"/>
        </a:accent1>
        <a:accent2>
          <a:srgbClr val="B86D52"/>
        </a:accent2>
        <a:accent3>
          <a:srgbClr val="CAAAAA"/>
        </a:accent3>
        <a:accent4>
          <a:srgbClr val="D6D5C4"/>
        </a:accent4>
        <a:accent5>
          <a:srgbClr val="FFB8AA"/>
        </a:accent5>
        <a:accent6>
          <a:srgbClr val="A66249"/>
        </a:accent6>
        <a:hlink>
          <a:srgbClr val="D78D15"/>
        </a:hlink>
        <a:folHlink>
          <a:srgbClr val="C6B37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E6F5F6"/>
        </a:accent1>
        <a:accent2>
          <a:srgbClr val="A5E1A8"/>
        </a:accent2>
        <a:accent3>
          <a:srgbClr val="FFFFFF"/>
        </a:accent3>
        <a:accent4>
          <a:srgbClr val="000000"/>
        </a:accent4>
        <a:accent5>
          <a:srgbClr val="F0F9FA"/>
        </a:accent5>
        <a:accent6>
          <a:srgbClr val="95CC98"/>
        </a:accent6>
        <a:hlink>
          <a:srgbClr val="5B00B6"/>
        </a:hlink>
        <a:folHlink>
          <a:srgbClr val="34988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2726</TotalTime>
  <Words>620</Words>
  <Application>Microsoft Office PowerPoint</Application>
  <PresentationFormat>Экран (4:3)</PresentationFormat>
  <Paragraphs>69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Wingdings</vt:lpstr>
      <vt:lpstr>Лучи</vt:lpstr>
      <vt:lpstr>Тема Office</vt:lpstr>
      <vt:lpstr> Счет товаров и услуг.</vt:lpstr>
      <vt:lpstr>План лекции: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СтГАУ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Деканат</dc:creator>
  <cp:lastModifiedBy>Алексей</cp:lastModifiedBy>
  <cp:revision>201</cp:revision>
  <dcterms:created xsi:type="dcterms:W3CDTF">2004-02-20T08:27:47Z</dcterms:created>
  <dcterms:modified xsi:type="dcterms:W3CDTF">2020-04-19T20:44:21Z</dcterms:modified>
</cp:coreProperties>
</file>